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3"/>
  </p:notesMasterIdLst>
  <p:sldIdLst>
    <p:sldId id="263" r:id="rId2"/>
    <p:sldId id="280" r:id="rId3"/>
    <p:sldId id="283" r:id="rId4"/>
    <p:sldId id="286" r:id="rId5"/>
    <p:sldId id="284" r:id="rId6"/>
    <p:sldId id="285" r:id="rId7"/>
    <p:sldId id="282" r:id="rId8"/>
    <p:sldId id="279" r:id="rId9"/>
    <p:sldId id="276" r:id="rId10"/>
    <p:sldId id="275" r:id="rId11"/>
    <p:sldId id="273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나눔고딕" panose="020D0604000000000000" pitchFamily="50" charset="-127"/>
      <p:regular r:id="rId20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94660"/>
  </p:normalViewPr>
  <p:slideViewPr>
    <p:cSldViewPr snapToGrid="0">
      <p:cViewPr varScale="1">
        <p:scale>
          <a:sx n="50" d="100"/>
          <a:sy n="50" d="100"/>
        </p:scale>
        <p:origin x="60" y="12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hyperlink" Target="https://github.com/SeokJune/DERA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94979" y="320944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이석준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발표자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2019.10.08.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858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10589758" cy="4170372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병원에서 진찰 받은 환자의 수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-&gt;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병원이 휴진하는 </a:t>
            </a:r>
            <a:r>
              <a:rPr lang="ko-KR" altLang="en-US" sz="250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공휴일 및 대체공휴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 다음 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1~2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 동안 환자 진료 수 증가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-&gt;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감기 발병일의 불정확성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4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=&gt; </a:t>
            </a:r>
            <a:r>
              <a:rPr lang="ko-KR" altLang="en-US" sz="4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주제 변경</a:t>
            </a:r>
            <a:r>
              <a:rPr lang="en-US" altLang="ko-KR" sz="4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Rain?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문제 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데이터의 불정확성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7457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9389109" cy="3554819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특정일의 기상 정보를 이용하여 비가 오는지 예측 하는 프로젝트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Random Forest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가장 영향을 미치는 집합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추출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서포트 벡터 머신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(SVM)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학습시키고 훈련 모델 추출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훈련 모델에 집합 요소의 값을 입력 후 나온 예측값과 실제값 비교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825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예시</a:t>
              </a: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57EEDE62-E161-4841-8010-2B68C5F37F08}"/>
              </a:ext>
            </a:extLst>
          </p:cNvPr>
          <p:cNvSpPr/>
          <p:nvPr/>
        </p:nvSpPr>
        <p:spPr>
          <a:xfrm>
            <a:off x="155118" y="1354667"/>
            <a:ext cx="1800000" cy="36000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강수</a:t>
            </a:r>
            <a:r>
              <a:rPr lang="en-US" altLang="ko-KR"/>
              <a:t>.</a:t>
            </a:r>
            <a:r>
              <a:rPr lang="ko-KR" altLang="en-US"/>
              <a:t>우량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B3E1F3A-BAFF-4BB3-8D05-4CDEC0FC9BFC}"/>
              </a:ext>
            </a:extLst>
          </p:cNvPr>
          <p:cNvSpPr/>
          <p:nvPr/>
        </p:nvSpPr>
        <p:spPr>
          <a:xfrm>
            <a:off x="2318847" y="1354667"/>
            <a:ext cx="1080000" cy="3600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A</a:t>
            </a:r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8B2FB89-CF7B-4DD4-9C7E-21DB466A5696}"/>
              </a:ext>
            </a:extLst>
          </p:cNvPr>
          <p:cNvSpPr/>
          <p:nvPr/>
        </p:nvSpPr>
        <p:spPr>
          <a:xfrm>
            <a:off x="3398847" y="1354667"/>
            <a:ext cx="1080000" cy="36000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B</a:t>
            </a:r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F5E83E2-5B07-4E7E-B391-9889157FC4A2}"/>
              </a:ext>
            </a:extLst>
          </p:cNvPr>
          <p:cNvSpPr/>
          <p:nvPr/>
        </p:nvSpPr>
        <p:spPr>
          <a:xfrm>
            <a:off x="4478847" y="1354667"/>
            <a:ext cx="1080000" cy="36000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C</a:t>
            </a:r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99B2E41-3775-4B50-9C7A-0823CEEE4617}"/>
              </a:ext>
            </a:extLst>
          </p:cNvPr>
          <p:cNvSpPr/>
          <p:nvPr/>
        </p:nvSpPr>
        <p:spPr>
          <a:xfrm>
            <a:off x="5558847" y="1354667"/>
            <a:ext cx="1080000" cy="36000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D</a:t>
            </a:r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2D0E15D-93AB-4082-A66B-7594F1AC5E99}"/>
              </a:ext>
            </a:extLst>
          </p:cNvPr>
          <p:cNvSpPr/>
          <p:nvPr/>
        </p:nvSpPr>
        <p:spPr>
          <a:xfrm>
            <a:off x="6638847" y="1354667"/>
            <a:ext cx="1080000" cy="36000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E</a:t>
            </a:r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1F77AC0-5731-4946-99FF-6F997C288A27}"/>
              </a:ext>
            </a:extLst>
          </p:cNvPr>
          <p:cNvSpPr/>
          <p:nvPr/>
        </p:nvSpPr>
        <p:spPr>
          <a:xfrm>
            <a:off x="7718847" y="1354667"/>
            <a:ext cx="1080000" cy="36000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F</a:t>
            </a:r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4512F82-40E2-4575-BE6B-F54256F6369A}"/>
              </a:ext>
            </a:extLst>
          </p:cNvPr>
          <p:cNvSpPr/>
          <p:nvPr/>
        </p:nvSpPr>
        <p:spPr>
          <a:xfrm>
            <a:off x="8798847" y="1354667"/>
            <a:ext cx="1080000" cy="3600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G</a:t>
            </a:r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1E51638-8E6F-474A-93AB-A384456D4612}"/>
              </a:ext>
            </a:extLst>
          </p:cNvPr>
          <p:cNvSpPr/>
          <p:nvPr/>
        </p:nvSpPr>
        <p:spPr>
          <a:xfrm>
            <a:off x="9878847" y="1354667"/>
            <a:ext cx="1080000" cy="360000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H</a:t>
            </a:r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FCFFB4D-1884-4DDA-AAF1-00AA3D712771}"/>
              </a:ext>
            </a:extLst>
          </p:cNvPr>
          <p:cNvSpPr/>
          <p:nvPr/>
        </p:nvSpPr>
        <p:spPr>
          <a:xfrm>
            <a:off x="10958847" y="1354667"/>
            <a:ext cx="1080000" cy="360000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I</a:t>
            </a: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F370AA8-8E6D-4F13-951A-8A7B1D90E9F0}"/>
              </a:ext>
            </a:extLst>
          </p:cNvPr>
          <p:cNvSpPr/>
          <p:nvPr/>
        </p:nvSpPr>
        <p:spPr>
          <a:xfrm>
            <a:off x="4296000" y="2256201"/>
            <a:ext cx="3594306" cy="55473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RANDOM FOREST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A1EC2BDD-2FA7-41EB-842B-D335DBF7293E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16200000" flipH="1">
            <a:off x="3303368" y="-533584"/>
            <a:ext cx="541534" cy="5038035"/>
          </a:xfrm>
          <a:prstGeom prst="bentConnector3">
            <a:avLst/>
          </a:prstGeom>
          <a:ln w="28575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5CBE6250-DBF8-4BBD-A737-DB63FB6E73F0}"/>
              </a:ext>
            </a:extLst>
          </p:cNvPr>
          <p:cNvCxnSpPr>
            <a:cxnSpLocks/>
            <a:stCxn id="8" idx="2"/>
            <a:endCxn id="3" idx="0"/>
          </p:cNvCxnSpPr>
          <p:nvPr/>
        </p:nvCxnSpPr>
        <p:spPr>
          <a:xfrm rot="16200000" flipH="1">
            <a:off x="4205233" y="368281"/>
            <a:ext cx="541534" cy="3234306"/>
          </a:xfrm>
          <a:prstGeom prst="bentConnector3">
            <a:avLst/>
          </a:prstGeom>
          <a:ln w="28575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58A6B237-759D-43B7-A838-5F685969E6BB}"/>
              </a:ext>
            </a:extLst>
          </p:cNvPr>
          <p:cNvCxnSpPr>
            <a:cxnSpLocks/>
            <a:stCxn id="9" idx="2"/>
            <a:endCxn id="3" idx="0"/>
          </p:cNvCxnSpPr>
          <p:nvPr/>
        </p:nvCxnSpPr>
        <p:spPr>
          <a:xfrm rot="16200000" flipH="1">
            <a:off x="4745233" y="908281"/>
            <a:ext cx="541534" cy="2154306"/>
          </a:xfrm>
          <a:prstGeom prst="bentConnector3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565CE47B-03A6-4C8C-B8A3-714689C87E72}"/>
              </a:ext>
            </a:extLst>
          </p:cNvPr>
          <p:cNvCxnSpPr>
            <a:cxnSpLocks/>
            <a:stCxn id="12" idx="2"/>
            <a:endCxn id="3" idx="0"/>
          </p:cNvCxnSpPr>
          <p:nvPr/>
        </p:nvCxnSpPr>
        <p:spPr>
          <a:xfrm rot="16200000" flipH="1">
            <a:off x="5285233" y="1448281"/>
            <a:ext cx="541534" cy="1074306"/>
          </a:xfrm>
          <a:prstGeom prst="bentConnector3">
            <a:avLst/>
          </a:prstGeom>
          <a:ln w="28575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C7A5AE1F-97F7-4952-AADF-75D67BCA4A15}"/>
              </a:ext>
            </a:extLst>
          </p:cNvPr>
          <p:cNvCxnSpPr>
            <a:stCxn id="13" idx="2"/>
          </p:cNvCxnSpPr>
          <p:nvPr/>
        </p:nvCxnSpPr>
        <p:spPr>
          <a:xfrm rot="5400000">
            <a:off x="5826657" y="1984011"/>
            <a:ext cx="541535" cy="2846"/>
          </a:xfrm>
          <a:prstGeom prst="bentConnector3">
            <a:avLst/>
          </a:prstGeom>
          <a:ln w="28575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D0472BED-982A-48A9-998A-BE71FC3A7749}"/>
              </a:ext>
            </a:extLst>
          </p:cNvPr>
          <p:cNvCxnSpPr>
            <a:cxnSpLocks/>
            <a:stCxn id="14" idx="2"/>
            <a:endCxn id="3" idx="0"/>
          </p:cNvCxnSpPr>
          <p:nvPr/>
        </p:nvCxnSpPr>
        <p:spPr>
          <a:xfrm rot="5400000">
            <a:off x="6365233" y="1442587"/>
            <a:ext cx="541534" cy="1085694"/>
          </a:xfrm>
          <a:prstGeom prst="bentConnector3">
            <a:avLst/>
          </a:prstGeom>
          <a:ln w="28575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2F3EE6E9-C924-4FF4-921F-F3D71D5EC11D}"/>
              </a:ext>
            </a:extLst>
          </p:cNvPr>
          <p:cNvCxnSpPr>
            <a:cxnSpLocks/>
            <a:stCxn id="16" idx="2"/>
            <a:endCxn id="3" idx="0"/>
          </p:cNvCxnSpPr>
          <p:nvPr/>
        </p:nvCxnSpPr>
        <p:spPr>
          <a:xfrm rot="5400000">
            <a:off x="6905233" y="902587"/>
            <a:ext cx="541534" cy="2165694"/>
          </a:xfrm>
          <a:prstGeom prst="bentConnector3">
            <a:avLst/>
          </a:prstGeom>
          <a:ln w="28575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FD3B1F33-1B7E-4277-9557-6CE3EA772606}"/>
              </a:ext>
            </a:extLst>
          </p:cNvPr>
          <p:cNvCxnSpPr>
            <a:cxnSpLocks/>
            <a:stCxn id="17" idx="2"/>
            <a:endCxn id="3" idx="0"/>
          </p:cNvCxnSpPr>
          <p:nvPr/>
        </p:nvCxnSpPr>
        <p:spPr>
          <a:xfrm rot="5400000">
            <a:off x="7445233" y="362587"/>
            <a:ext cx="541534" cy="3245694"/>
          </a:xfrm>
          <a:prstGeom prst="bentConnector3">
            <a:avLst/>
          </a:prstGeom>
          <a:ln w="28575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C4ECD0D7-5465-43E0-9F61-56E6E245A7B8}"/>
              </a:ext>
            </a:extLst>
          </p:cNvPr>
          <p:cNvCxnSpPr>
            <a:cxnSpLocks/>
            <a:stCxn id="18" idx="2"/>
            <a:endCxn id="3" idx="0"/>
          </p:cNvCxnSpPr>
          <p:nvPr/>
        </p:nvCxnSpPr>
        <p:spPr>
          <a:xfrm rot="5400000">
            <a:off x="7985233" y="-177413"/>
            <a:ext cx="541534" cy="4325694"/>
          </a:xfrm>
          <a:prstGeom prst="bentConnector3">
            <a:avLst>
              <a:gd name="adj1" fmla="val 50000"/>
            </a:avLst>
          </a:prstGeom>
          <a:ln w="28575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9221355C-EF96-4F4B-A36A-892217C7CDF0}"/>
              </a:ext>
            </a:extLst>
          </p:cNvPr>
          <p:cNvCxnSpPr>
            <a:cxnSpLocks/>
            <a:stCxn id="19" idx="2"/>
            <a:endCxn id="3" idx="0"/>
          </p:cNvCxnSpPr>
          <p:nvPr/>
        </p:nvCxnSpPr>
        <p:spPr>
          <a:xfrm rot="5400000">
            <a:off x="8525233" y="-717413"/>
            <a:ext cx="541534" cy="5405694"/>
          </a:xfrm>
          <a:prstGeom prst="bentConnector3">
            <a:avLst/>
          </a:prstGeom>
          <a:ln w="28575">
            <a:solidFill>
              <a:srgbClr val="4040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C2C088C-55B8-40EE-A3CD-E3B589F02A86}"/>
              </a:ext>
            </a:extLst>
          </p:cNvPr>
          <p:cNvSpPr/>
          <p:nvPr/>
        </p:nvSpPr>
        <p:spPr>
          <a:xfrm>
            <a:off x="3935208" y="3352467"/>
            <a:ext cx="1080000" cy="3600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A</a:t>
            </a:r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E49FEE6-530B-4285-A17B-592A7F592C34}"/>
              </a:ext>
            </a:extLst>
          </p:cNvPr>
          <p:cNvSpPr/>
          <p:nvPr/>
        </p:nvSpPr>
        <p:spPr>
          <a:xfrm>
            <a:off x="5015208" y="3352467"/>
            <a:ext cx="1080000" cy="36000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C</a:t>
            </a:r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43EAAEA-CED0-484B-82C2-4DB3979189CD}"/>
              </a:ext>
            </a:extLst>
          </p:cNvPr>
          <p:cNvSpPr/>
          <p:nvPr/>
        </p:nvSpPr>
        <p:spPr>
          <a:xfrm>
            <a:off x="6095208" y="3352467"/>
            <a:ext cx="1080000" cy="36000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E</a:t>
            </a:r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A354A57-1702-41F0-B2EF-C6F38612ACA2}"/>
              </a:ext>
            </a:extLst>
          </p:cNvPr>
          <p:cNvSpPr/>
          <p:nvPr/>
        </p:nvSpPr>
        <p:spPr>
          <a:xfrm>
            <a:off x="7175208" y="3352467"/>
            <a:ext cx="1080000" cy="36000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F</a:t>
            </a:r>
            <a:endParaRPr lang="ko-KR" altLang="en-US"/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5819049B-3A75-46EE-A598-8A579F251D05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6093153" y="2810933"/>
            <a:ext cx="3831" cy="54153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B0C0F205-F44C-4CF0-8D90-E072D46C6FE3}"/>
              </a:ext>
            </a:extLst>
          </p:cNvPr>
          <p:cNvSpPr/>
          <p:nvPr/>
        </p:nvSpPr>
        <p:spPr>
          <a:xfrm>
            <a:off x="4296000" y="4254001"/>
            <a:ext cx="3600000" cy="55473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서포트 벡터 머신</a:t>
            </a:r>
            <a:r>
              <a:rPr lang="en-US" altLang="ko-KR">
                <a:solidFill>
                  <a:sysClr val="windowText" lastClr="000000"/>
                </a:solidFill>
              </a:rPr>
              <a:t>(SVM)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37471867-50C3-4556-BEF9-07452456623B}"/>
              </a:ext>
            </a:extLst>
          </p:cNvPr>
          <p:cNvCxnSpPr>
            <a:cxnSpLocks/>
            <a:stCxn id="41" idx="2"/>
            <a:endCxn id="48" idx="0"/>
          </p:cNvCxnSpPr>
          <p:nvPr/>
        </p:nvCxnSpPr>
        <p:spPr>
          <a:xfrm rot="16200000" flipH="1">
            <a:off x="5014837" y="3172838"/>
            <a:ext cx="541534" cy="1620792"/>
          </a:xfrm>
          <a:prstGeom prst="bentConnector3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7E7D942B-1993-46C1-A9B9-B2D2D0671FBC}"/>
              </a:ext>
            </a:extLst>
          </p:cNvPr>
          <p:cNvCxnSpPr>
            <a:cxnSpLocks/>
            <a:stCxn id="42" idx="2"/>
            <a:endCxn id="48" idx="0"/>
          </p:cNvCxnSpPr>
          <p:nvPr/>
        </p:nvCxnSpPr>
        <p:spPr>
          <a:xfrm rot="16200000" flipH="1">
            <a:off x="5554837" y="3712838"/>
            <a:ext cx="541534" cy="540792"/>
          </a:xfrm>
          <a:prstGeom prst="bentConnector3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F1946083-DE13-4AD3-AFC6-A7B69932C3F8}"/>
              </a:ext>
            </a:extLst>
          </p:cNvPr>
          <p:cNvCxnSpPr>
            <a:cxnSpLocks/>
            <a:stCxn id="43" idx="2"/>
            <a:endCxn id="48" idx="0"/>
          </p:cNvCxnSpPr>
          <p:nvPr/>
        </p:nvCxnSpPr>
        <p:spPr>
          <a:xfrm rot="5400000">
            <a:off x="6094837" y="3713630"/>
            <a:ext cx="541534" cy="539208"/>
          </a:xfrm>
          <a:prstGeom prst="bentConnector3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8EB1E63E-1480-450A-B1E4-A22F0BFF7E15}"/>
              </a:ext>
            </a:extLst>
          </p:cNvPr>
          <p:cNvCxnSpPr>
            <a:cxnSpLocks/>
            <a:stCxn id="44" idx="2"/>
            <a:endCxn id="48" idx="0"/>
          </p:cNvCxnSpPr>
          <p:nvPr/>
        </p:nvCxnSpPr>
        <p:spPr>
          <a:xfrm rot="5400000">
            <a:off x="6634837" y="3173630"/>
            <a:ext cx="541534" cy="1619208"/>
          </a:xfrm>
          <a:prstGeom prst="bentConnector3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F7A55D5B-5787-4525-885E-BF7A2F6B46A2}"/>
              </a:ext>
            </a:extLst>
          </p:cNvPr>
          <p:cNvSpPr/>
          <p:nvPr/>
        </p:nvSpPr>
        <p:spPr>
          <a:xfrm>
            <a:off x="4296000" y="5350267"/>
            <a:ext cx="3600000" cy="55473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훈련 모델</a:t>
            </a: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EF7F3C2D-84B3-411C-8716-FB64C593F9B2}"/>
              </a:ext>
            </a:extLst>
          </p:cNvPr>
          <p:cNvCxnSpPr>
            <a:cxnSpLocks/>
            <a:stCxn id="48" idx="2"/>
            <a:endCxn id="57" idx="0"/>
          </p:cNvCxnSpPr>
          <p:nvPr/>
        </p:nvCxnSpPr>
        <p:spPr>
          <a:xfrm>
            <a:off x="6096000" y="4808733"/>
            <a:ext cx="0" cy="54153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3053A5C0-7394-4008-970C-0849ECAC4BA6}"/>
              </a:ext>
            </a:extLst>
          </p:cNvPr>
          <p:cNvSpPr/>
          <p:nvPr/>
        </p:nvSpPr>
        <p:spPr>
          <a:xfrm>
            <a:off x="2136000" y="5087633"/>
            <a:ext cx="1080000" cy="3600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VALUE</a:t>
            </a:r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A521167F-7664-44EA-B539-60544994FC65}"/>
              </a:ext>
            </a:extLst>
          </p:cNvPr>
          <p:cNvSpPr/>
          <p:nvPr/>
        </p:nvSpPr>
        <p:spPr>
          <a:xfrm>
            <a:off x="2136000" y="5447633"/>
            <a:ext cx="1080000" cy="36000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VALUE</a:t>
            </a:r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436DE3C5-40DD-42D3-8E0A-B8A4376FB348}"/>
              </a:ext>
            </a:extLst>
          </p:cNvPr>
          <p:cNvSpPr/>
          <p:nvPr/>
        </p:nvSpPr>
        <p:spPr>
          <a:xfrm>
            <a:off x="2136000" y="5807633"/>
            <a:ext cx="1080000" cy="36000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VALUE</a:t>
            </a:r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0C38F17B-7990-42E6-A55B-E4907DEAFB34}"/>
              </a:ext>
            </a:extLst>
          </p:cNvPr>
          <p:cNvSpPr/>
          <p:nvPr/>
        </p:nvSpPr>
        <p:spPr>
          <a:xfrm>
            <a:off x="2136000" y="6167633"/>
            <a:ext cx="1080000" cy="36000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VALUE</a:t>
            </a:r>
            <a:endParaRPr lang="ko-KR" altLang="en-US"/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21606AD6-8156-45DD-AAA6-14320FD1D49A}"/>
              </a:ext>
            </a:extLst>
          </p:cNvPr>
          <p:cNvCxnSpPr>
            <a:stCxn id="60" idx="3"/>
            <a:endCxn id="57" idx="1"/>
          </p:cNvCxnSpPr>
          <p:nvPr/>
        </p:nvCxnSpPr>
        <p:spPr>
          <a:xfrm>
            <a:off x="3216000" y="5267633"/>
            <a:ext cx="1080000" cy="360000"/>
          </a:xfrm>
          <a:prstGeom prst="bentConnector3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22076C47-9010-4D1D-AEAA-EB18E0DBC1E7}"/>
              </a:ext>
            </a:extLst>
          </p:cNvPr>
          <p:cNvCxnSpPr>
            <a:stCxn id="61" idx="3"/>
            <a:endCxn id="57" idx="1"/>
          </p:cNvCxnSpPr>
          <p:nvPr/>
        </p:nvCxnSpPr>
        <p:spPr>
          <a:xfrm>
            <a:off x="3216000" y="5627633"/>
            <a:ext cx="1080000" cy="12700"/>
          </a:xfrm>
          <a:prstGeom prst="bentConnector3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82AE9C65-BF93-4F92-A66C-20F2ECC33EBA}"/>
              </a:ext>
            </a:extLst>
          </p:cNvPr>
          <p:cNvCxnSpPr>
            <a:stCxn id="62" idx="3"/>
            <a:endCxn id="57" idx="1"/>
          </p:cNvCxnSpPr>
          <p:nvPr/>
        </p:nvCxnSpPr>
        <p:spPr>
          <a:xfrm flipV="1">
            <a:off x="3216000" y="5627633"/>
            <a:ext cx="1080000" cy="360000"/>
          </a:xfrm>
          <a:prstGeom prst="bentConnector3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B5B06FA7-9590-4754-986C-21CAF57D899C}"/>
              </a:ext>
            </a:extLst>
          </p:cNvPr>
          <p:cNvCxnSpPr>
            <a:stCxn id="63" idx="3"/>
            <a:endCxn id="57" idx="1"/>
          </p:cNvCxnSpPr>
          <p:nvPr/>
        </p:nvCxnSpPr>
        <p:spPr>
          <a:xfrm flipV="1">
            <a:off x="3216000" y="5627633"/>
            <a:ext cx="1080000" cy="720000"/>
          </a:xfrm>
          <a:prstGeom prst="bentConnector3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1AAA99A1-88DC-4555-98B1-C0035EA75217}"/>
              </a:ext>
            </a:extLst>
          </p:cNvPr>
          <p:cNvSpPr/>
          <p:nvPr/>
        </p:nvSpPr>
        <p:spPr>
          <a:xfrm>
            <a:off x="8976000" y="6167633"/>
            <a:ext cx="1800000" cy="36000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강수</a:t>
            </a:r>
            <a:r>
              <a:rPr lang="en-US" altLang="ko-KR"/>
              <a:t>.</a:t>
            </a:r>
            <a:r>
              <a:rPr lang="ko-KR" altLang="en-US"/>
              <a:t>우량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D95CC95-720E-4805-B200-E0DEDF1D950D}"/>
              </a:ext>
            </a:extLst>
          </p:cNvPr>
          <p:cNvSpPr/>
          <p:nvPr/>
        </p:nvSpPr>
        <p:spPr>
          <a:xfrm>
            <a:off x="8976000" y="5087633"/>
            <a:ext cx="1800000" cy="36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예측</a:t>
            </a:r>
            <a:r>
              <a:rPr lang="en-US" altLang="ko-KR"/>
              <a:t>(O/X)</a:t>
            </a:r>
            <a:endParaRPr lang="ko-KR" altLang="en-US"/>
          </a:p>
        </p:txBody>
      </p: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769BC4AC-D5C1-4849-96B8-39601E9A2D2B}"/>
              </a:ext>
            </a:extLst>
          </p:cNvPr>
          <p:cNvCxnSpPr>
            <a:cxnSpLocks/>
            <a:stCxn id="57" idx="3"/>
            <a:endCxn id="73" idx="1"/>
          </p:cNvCxnSpPr>
          <p:nvPr/>
        </p:nvCxnSpPr>
        <p:spPr>
          <a:xfrm flipV="1">
            <a:off x="7896000" y="5267633"/>
            <a:ext cx="1080000" cy="360000"/>
          </a:xfrm>
          <a:prstGeom prst="bentConnector3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DF59CD21-C4FA-4C4C-B2EB-E7B363347E2C}"/>
              </a:ext>
            </a:extLst>
          </p:cNvPr>
          <p:cNvCxnSpPr>
            <a:stCxn id="73" idx="2"/>
            <a:endCxn id="72" idx="0"/>
          </p:cNvCxnSpPr>
          <p:nvPr/>
        </p:nvCxnSpPr>
        <p:spPr>
          <a:xfrm>
            <a:off x="9876000" y="5447633"/>
            <a:ext cx="0" cy="720000"/>
          </a:xfrm>
          <a:prstGeom prst="straightConnector1">
            <a:avLst/>
          </a:prstGeom>
          <a:ln w="76200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62136CC0-C771-4B25-A8F9-0F737A30C3E7}"/>
              </a:ext>
            </a:extLst>
          </p:cNvPr>
          <p:cNvSpPr/>
          <p:nvPr/>
        </p:nvSpPr>
        <p:spPr>
          <a:xfrm>
            <a:off x="74646" y="962596"/>
            <a:ext cx="12042708" cy="293138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>
                <a:solidFill>
                  <a:srgbClr val="FF0000"/>
                </a:solidFill>
              </a:rPr>
              <a:t>1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0A72E89A-326D-4578-B4C4-3042E1E212E7}"/>
              </a:ext>
            </a:extLst>
          </p:cNvPr>
          <p:cNvSpPr/>
          <p:nvPr/>
        </p:nvSpPr>
        <p:spPr>
          <a:xfrm>
            <a:off x="3652694" y="3180356"/>
            <a:ext cx="4886612" cy="293138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>
                <a:solidFill>
                  <a:srgbClr val="FF0000"/>
                </a:solidFill>
              </a:rPr>
              <a:t>2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503DD246-5390-43B7-B59A-1E7DF0C80593}"/>
              </a:ext>
            </a:extLst>
          </p:cNvPr>
          <p:cNvSpPr/>
          <p:nvPr/>
        </p:nvSpPr>
        <p:spPr>
          <a:xfrm>
            <a:off x="1478991" y="5005633"/>
            <a:ext cx="9479843" cy="160977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>
                <a:solidFill>
                  <a:srgbClr val="FF0000"/>
                </a:solidFill>
              </a:rPr>
              <a:t>3</a:t>
            </a:r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61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Data Insert to Firbase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6EF9821F-CF76-4AAE-9C77-AC7017B18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9" y="1204449"/>
            <a:ext cx="6051716" cy="541095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50C06D8-3DFA-4079-9351-69FEEA5566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635" y="1204449"/>
            <a:ext cx="5557373" cy="541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696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Error: Data Insert to Firbase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CAD5E968-1897-4C94-AFDF-9A5A758605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95"/>
          <a:stretch/>
        </p:blipFill>
        <p:spPr>
          <a:xfrm>
            <a:off x="459919" y="1061545"/>
            <a:ext cx="6131381" cy="562053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0FBBF264-F840-419D-82D2-A63E89BB9C46}"/>
              </a:ext>
            </a:extLst>
          </p:cNvPr>
          <p:cNvSpPr/>
          <p:nvPr/>
        </p:nvSpPr>
        <p:spPr>
          <a:xfrm>
            <a:off x="459918" y="6248400"/>
            <a:ext cx="4388307" cy="161893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C7286B-06A7-46AE-95BA-CB07CDD575A3}"/>
              </a:ext>
            </a:extLst>
          </p:cNvPr>
          <p:cNvSpPr txBox="1"/>
          <p:nvPr/>
        </p:nvSpPr>
        <p:spPr>
          <a:xfrm>
            <a:off x="6791325" y="1061545"/>
            <a:ext cx="4940756" cy="124649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429 Quota exceeded</a:t>
            </a: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할당량 초과 오류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5047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문제 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Firebase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 제한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80D8E08-B180-4982-AB30-9E64BAA72822}"/>
              </a:ext>
            </a:extLst>
          </p:cNvPr>
          <p:cNvGrpSpPr/>
          <p:nvPr/>
        </p:nvGrpSpPr>
        <p:grpSpPr>
          <a:xfrm>
            <a:off x="1304257" y="1220388"/>
            <a:ext cx="9583487" cy="4182059"/>
            <a:chOff x="1304256" y="2633551"/>
            <a:chExt cx="9583487" cy="4182059"/>
          </a:xfrm>
          <a:solidFill>
            <a:srgbClr val="FF0000"/>
          </a:solidFill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6D24E6D-B24E-4DD2-A27F-6B75559447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256" y="2633551"/>
              <a:ext cx="9583487" cy="1590897"/>
            </a:xfrm>
            <a:prstGeom prst="rect">
              <a:avLst/>
            </a:prstGeom>
            <a:grpFill/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BA28A01-6548-449A-91BC-5995A53DE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256" y="4224448"/>
              <a:ext cx="9583487" cy="2591162"/>
            </a:xfrm>
            <a:prstGeom prst="rect">
              <a:avLst/>
            </a:prstGeom>
            <a:grpFill/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517BE40-E4FD-4745-BDF3-5C845371C243}"/>
              </a:ext>
            </a:extLst>
          </p:cNvPr>
          <p:cNvSpPr txBox="1"/>
          <p:nvPr/>
        </p:nvSpPr>
        <p:spPr>
          <a:xfrm>
            <a:off x="459918" y="5656877"/>
            <a:ext cx="5896166" cy="5232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8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=&gt; </a:t>
            </a:r>
            <a:r>
              <a:rPr lang="ko-KR" altLang="en-US" sz="28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포트포워딩을 이용한 </a:t>
            </a:r>
            <a:r>
              <a:rPr lang="en-US" altLang="ko-KR" sz="28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DB</a:t>
            </a:r>
            <a:r>
              <a:rPr lang="ko-KR" altLang="en-US" sz="28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서버 구축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DB67A74-6092-47FC-8982-A23FFFC5EB6B}"/>
              </a:ext>
            </a:extLst>
          </p:cNvPr>
          <p:cNvSpPr/>
          <p:nvPr/>
        </p:nvSpPr>
        <p:spPr>
          <a:xfrm>
            <a:off x="3990108" y="1219200"/>
            <a:ext cx="2304000" cy="41832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5E68CD7-E4B8-4A94-8A00-DFFA4FF43530}"/>
              </a:ext>
            </a:extLst>
          </p:cNvPr>
          <p:cNvSpPr/>
          <p:nvPr/>
        </p:nvSpPr>
        <p:spPr>
          <a:xfrm>
            <a:off x="1304256" y="4046716"/>
            <a:ext cx="4989852" cy="6545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852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진행 상황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5F58974E-44D2-49E5-91AB-28EFE6FF9287}"/>
              </a:ext>
            </a:extLst>
          </p:cNvPr>
          <p:cNvGrpSpPr/>
          <p:nvPr/>
        </p:nvGrpSpPr>
        <p:grpSpPr>
          <a:xfrm>
            <a:off x="704467" y="1155714"/>
            <a:ext cx="10783066" cy="5552767"/>
            <a:chOff x="643467" y="1511468"/>
            <a:chExt cx="10783066" cy="575581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D9F47C7-EDDA-486B-BB21-0EFC77D95802}"/>
                </a:ext>
              </a:extLst>
            </p:cNvPr>
            <p:cNvSpPr/>
            <p:nvPr/>
          </p:nvSpPr>
          <p:spPr>
            <a:xfrm>
              <a:off x="643467" y="1511468"/>
              <a:ext cx="2700000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 정 준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9E6E5AF-886F-4220-B6ED-4E565CD858B5}"/>
                </a:ext>
              </a:extLst>
            </p:cNvPr>
            <p:cNvSpPr/>
            <p:nvPr/>
          </p:nvSpPr>
          <p:spPr>
            <a:xfrm>
              <a:off x="8726533" y="1516360"/>
              <a:ext cx="2700000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 유 겸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9D37C5A-67AC-46F4-87CF-9A366AD9357B}"/>
                </a:ext>
              </a:extLst>
            </p:cNvPr>
            <p:cNvSpPr/>
            <p:nvPr/>
          </p:nvSpPr>
          <p:spPr>
            <a:xfrm>
              <a:off x="3334999" y="1516360"/>
              <a:ext cx="2708465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 인 규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F06B564-3971-4D0D-975B-0CE949A09B2C}"/>
                </a:ext>
              </a:extLst>
            </p:cNvPr>
            <p:cNvSpPr/>
            <p:nvPr/>
          </p:nvSpPr>
          <p:spPr>
            <a:xfrm>
              <a:off x="6026035" y="1516360"/>
              <a:ext cx="2700497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 석 준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3BFCC41-5CDC-41DF-9EFA-6B831F61C483}"/>
                </a:ext>
              </a:extLst>
            </p:cNvPr>
            <p:cNvSpPr/>
            <p:nvPr/>
          </p:nvSpPr>
          <p:spPr>
            <a:xfrm>
              <a:off x="643467" y="222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E8BD56B-5130-46A7-A766-38E7A057FA66}"/>
                </a:ext>
              </a:extLst>
            </p:cNvPr>
            <p:cNvSpPr/>
            <p:nvPr/>
          </p:nvSpPr>
          <p:spPr>
            <a:xfrm>
              <a:off x="8726533" y="222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  <a:p>
              <a:pPr algn="ctr"/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BFC0CB0-13C0-4564-898C-2A7B6386AB89}"/>
                </a:ext>
              </a:extLst>
            </p:cNvPr>
            <p:cNvSpPr/>
            <p:nvPr/>
          </p:nvSpPr>
          <p:spPr>
            <a:xfrm>
              <a:off x="6034999" y="2227067"/>
              <a:ext cx="2691533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파이어베이스 구축 및 데이터 삽입</a:t>
              </a:r>
            </a:p>
            <a:p>
              <a:pPr algn="ctr"/>
              <a:endParaRPr lang="ko-KR" altLang="en-US" sz="25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3CDD932-5026-456C-BD47-A6303AB7EFA7}"/>
                </a:ext>
              </a:extLst>
            </p:cNvPr>
            <p:cNvSpPr/>
            <p:nvPr/>
          </p:nvSpPr>
          <p:spPr>
            <a:xfrm>
              <a:off x="643467" y="474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A6CEB54-7996-4C26-B57F-AF7105D04E15}"/>
                </a:ext>
              </a:extLst>
            </p:cNvPr>
            <p:cNvSpPr/>
            <p:nvPr/>
          </p:nvSpPr>
          <p:spPr>
            <a:xfrm>
              <a:off x="8726533" y="474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2838EB4-200D-4DB3-AE3F-D3EB9D85DDBB}"/>
                </a:ext>
              </a:extLst>
            </p:cNvPr>
            <p:cNvSpPr/>
            <p:nvPr/>
          </p:nvSpPr>
          <p:spPr>
            <a:xfrm>
              <a:off x="3343467" y="4728703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</a:t>
              </a:r>
              <a:endParaRPr lang="en-US" altLang="ko-KR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파이썬</a:t>
              </a:r>
              <a:r>
                <a:rPr lang="en-US" altLang="ko-KR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파이어베이스 연동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B68CE9B-F7B2-4F43-B20B-16E86B2A089E}"/>
                </a:ext>
              </a:extLst>
            </p:cNvPr>
            <p:cNvSpPr/>
            <p:nvPr/>
          </p:nvSpPr>
          <p:spPr>
            <a:xfrm>
              <a:off x="6026533" y="474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</a:t>
              </a:r>
              <a:endParaRPr lang="en-US" altLang="ko-KR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07735A6-E416-49D2-A711-DF916FDA73AE}"/>
                </a:ext>
              </a:extLst>
            </p:cNvPr>
            <p:cNvSpPr/>
            <p:nvPr/>
          </p:nvSpPr>
          <p:spPr>
            <a:xfrm>
              <a:off x="643467" y="4747066"/>
              <a:ext cx="2691533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예제 코드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6AE0274-132C-43E4-9DEE-65D5667BCAA5}"/>
                </a:ext>
              </a:extLst>
            </p:cNvPr>
            <p:cNvSpPr/>
            <p:nvPr/>
          </p:nvSpPr>
          <p:spPr>
            <a:xfrm>
              <a:off x="8726533" y="4747066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예제 코드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BB65AF9-AA24-4CA0-B2CE-8D0987780A71}"/>
                </a:ext>
              </a:extLst>
            </p:cNvPr>
            <p:cNvSpPr/>
            <p:nvPr/>
          </p:nvSpPr>
          <p:spPr>
            <a:xfrm>
              <a:off x="3335000" y="4747066"/>
              <a:ext cx="2708467" cy="2520221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SVM</a:t>
              </a:r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학습및 예제 코드</a:t>
              </a:r>
              <a:endParaRPr lang="ko-KR" altLang="en-US" sz="2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809742B-8B98-4D10-AEB6-2BDC5890934B}"/>
                </a:ext>
              </a:extLst>
            </p:cNvPr>
            <p:cNvSpPr/>
            <p:nvPr/>
          </p:nvSpPr>
          <p:spPr>
            <a:xfrm>
              <a:off x="6035001" y="4747066"/>
              <a:ext cx="2691532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DB </a:t>
              </a:r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서버 구축</a:t>
              </a:r>
              <a:endParaRPr lang="en-US" altLang="ko-KR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endParaRPr lang="en-US" altLang="ko-KR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DATA </a:t>
              </a:r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전처리</a:t>
              </a:r>
              <a:endParaRPr lang="ko-KR" altLang="en-US" sz="2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AF2F756-3F18-4B05-80F8-51688B03729E}"/>
              </a:ext>
            </a:extLst>
          </p:cNvPr>
          <p:cNvSpPr/>
          <p:nvPr/>
        </p:nvSpPr>
        <p:spPr>
          <a:xfrm>
            <a:off x="3396000" y="1846067"/>
            <a:ext cx="2700000" cy="2431100"/>
          </a:xfrm>
          <a:prstGeom prst="rect">
            <a:avLst/>
          </a:prstGeom>
          <a:solidFill>
            <a:srgbClr val="DDD6D5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파이썬</a:t>
            </a:r>
            <a:r>
              <a:rPr lang="en-US" altLang="ko-KR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파이어베이스 연동</a:t>
            </a:r>
          </a:p>
          <a:p>
            <a:pPr algn="ctr"/>
            <a:endParaRPr lang="ko-KR" altLang="en-US" sz="2500" b="1" dirty="0">
              <a:solidFill>
                <a:srgbClr val="40404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8967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Github</a:t>
              </a:r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en-US" altLang="ko-KR" sz="2000">
                  <a:hlinkClick r:id="rId2"/>
                </a:rPr>
                <a:t>https://github.com/SeokJune/DERA</a:t>
              </a:r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endParaRPr lang="ko-KR" altLang="en-US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D31222D-A0DF-4A0C-8219-DFA6468C9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9" y="1233154"/>
            <a:ext cx="5719474" cy="34817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9184BA8-1694-45C6-8629-BD173ADA1B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7"/>
          <a:stretch/>
        </p:blipFill>
        <p:spPr>
          <a:xfrm>
            <a:off x="5314949" y="1896288"/>
            <a:ext cx="6417131" cy="471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47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817</TotalTime>
  <Words>275</Words>
  <Application>Microsoft Office PowerPoint</Application>
  <PresentationFormat>와이드스크린</PresentationFormat>
  <Paragraphs>95</Paragraphs>
  <Slides>11</Slides>
  <Notes>0</Notes>
  <HiddenSlides>1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Calibri</vt:lpstr>
      <vt:lpstr>나눔고딕</vt:lpstr>
      <vt:lpstr>맑은 고딕</vt:lpstr>
      <vt:lpstr>Calibri Light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석준 이</cp:lastModifiedBy>
  <cp:revision>84</cp:revision>
  <dcterms:created xsi:type="dcterms:W3CDTF">2019-09-22T22:58:33Z</dcterms:created>
  <dcterms:modified xsi:type="dcterms:W3CDTF">2019-10-07T12:21:32Z</dcterms:modified>
</cp:coreProperties>
</file>

<file path=docProps/thumbnail.jpeg>
</file>